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2" y="533401"/>
            <a:ext cx="9424140" cy="2514601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2" y="3403600"/>
            <a:ext cx="9424140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20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6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0AF573F-B6A7-4E43-9743-E23E2FD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9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4540AFF-F6F4-4BA4-9477-671E24C9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7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3730BE5-A22D-44BF-A1B1-9BE8B26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8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B4C3B5-5464-473A-AC97-3C3976EB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0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11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1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486400"/>
          </a:xfrm>
          <a:ln w="12700">
            <a:solidFill>
              <a:schemeClr val="accent1">
                <a:lumMod val="50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E078C1-39F7-4988-A4A8-4EA7122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1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00" y="1462977"/>
            <a:ext cx="10083746" cy="455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2772" y="6453337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1460" y="6453337"/>
            <a:ext cx="6973744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297" y="6453337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516" y="104982"/>
            <a:ext cx="1711468" cy="38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1678953" y="295914"/>
            <a:ext cx="10179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117779" y="6289049"/>
            <a:ext cx="1174036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b="0" kern="1200" spc="3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1E13-40E9-4B70-AA29-68A04CC66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RAN HLD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A294C-9AE9-4768-8A93-78864A3CC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05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47BA2-1D54-4BC2-8EF0-26A3DB03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85" y="1333207"/>
            <a:ext cx="5401429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32B60CD-DFAC-435E-B70E-6C872AB55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074" y="1095049"/>
            <a:ext cx="6639852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picture containing text, front, sign, covered&#10;&#10;Description automatically generated">
            <a:extLst>
              <a:ext uri="{FF2B5EF4-FFF2-40B4-BE49-F238E27FC236}">
                <a16:creationId xmlns:a16="http://schemas.microsoft.com/office/drawing/2014/main" id="{39C8CE46-D5D1-446E-A1EE-20F297372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44" y="1104575"/>
            <a:ext cx="474411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map of a mountain&#10;&#10;Description automatically generated">
            <a:extLst>
              <a:ext uri="{FF2B5EF4-FFF2-40B4-BE49-F238E27FC236}">
                <a16:creationId xmlns:a16="http://schemas.microsoft.com/office/drawing/2014/main" id="{7FA4F697-7238-445A-A883-166B37B21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95" y="1104575"/>
            <a:ext cx="615400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318203-67C2-4D6F-B870-367C121D3326}"/>
              </a:ext>
            </a:extLst>
          </p:cNvPr>
          <p:cNvSpPr/>
          <p:nvPr/>
        </p:nvSpPr>
        <p:spPr>
          <a:xfrm>
            <a:off x="469201" y="331205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Supply Chain Management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798818C-D6C5-4B0C-AAE1-C24D746EC3C0}"/>
              </a:ext>
            </a:extLst>
          </p:cNvPr>
          <p:cNvSpPr/>
          <p:nvPr/>
        </p:nvSpPr>
        <p:spPr>
          <a:xfrm>
            <a:off x="477672" y="3043451"/>
            <a:ext cx="8952931" cy="900752"/>
          </a:xfrm>
          <a:custGeom>
            <a:avLst/>
            <a:gdLst>
              <a:gd name="connsiteX0" fmla="*/ 0 w 6482686"/>
              <a:gd name="connsiteY0" fmla="*/ 0 h 887104"/>
              <a:gd name="connsiteX1" fmla="*/ 914400 w 6482686"/>
              <a:gd name="connsiteY1" fmla="*/ 873456 h 887104"/>
              <a:gd name="connsiteX2" fmla="*/ 6482686 w 6482686"/>
              <a:gd name="connsiteY2" fmla="*/ 887104 h 887104"/>
              <a:gd name="connsiteX3" fmla="*/ 1801504 w 6482686"/>
              <a:gd name="connsiteY3" fmla="*/ 81886 h 887104"/>
              <a:gd name="connsiteX4" fmla="*/ 0 w 6482686"/>
              <a:gd name="connsiteY4" fmla="*/ 0 h 887104"/>
              <a:gd name="connsiteX0" fmla="*/ 0 w 8952931"/>
              <a:gd name="connsiteY0" fmla="*/ 0 h 900752"/>
              <a:gd name="connsiteX1" fmla="*/ 914400 w 8952931"/>
              <a:gd name="connsiteY1" fmla="*/ 873456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2931" h="900752">
                <a:moveTo>
                  <a:pt x="0" y="0"/>
                </a:moveTo>
                <a:lnTo>
                  <a:pt x="1733266" y="859808"/>
                </a:lnTo>
                <a:lnTo>
                  <a:pt x="8952931" y="900752"/>
                </a:lnTo>
                <a:lnTo>
                  <a:pt x="1801504" y="818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accent2">
                  <a:lumMod val="50000"/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DBA6C8-3552-4581-B33B-CBAD3A95E544}"/>
              </a:ext>
            </a:extLst>
          </p:cNvPr>
          <p:cNvSpPr/>
          <p:nvPr/>
        </p:nvSpPr>
        <p:spPr>
          <a:xfrm>
            <a:off x="469201" y="120776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Strategic Plan &amp; Scope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35620F-36A9-479A-8F13-FC1245115246}"/>
              </a:ext>
            </a:extLst>
          </p:cNvPr>
          <p:cNvSpPr/>
          <p:nvPr/>
        </p:nvSpPr>
        <p:spPr>
          <a:xfrm>
            <a:off x="469202" y="2384664"/>
            <a:ext cx="1944000" cy="756000"/>
          </a:xfrm>
          <a:prstGeom prst="roundRect">
            <a:avLst>
              <a:gd name="adj" fmla="val 1195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Network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9639CE-2531-4664-B6E7-A2DEBF64F190}"/>
              </a:ext>
            </a:extLst>
          </p:cNvPr>
          <p:cNvSpPr/>
          <p:nvPr/>
        </p:nvSpPr>
        <p:spPr>
          <a:xfrm>
            <a:off x="2783935" y="2384664"/>
            <a:ext cx="1944000" cy="756000"/>
          </a:xfrm>
          <a:prstGeom prst="roundRect">
            <a:avLst>
              <a:gd name="adj" fmla="val 12455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Deployment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4E6AB8-D508-4FA1-B9EE-F71648E025EC}"/>
              </a:ext>
            </a:extLst>
          </p:cNvPr>
          <p:cNvSpPr/>
          <p:nvPr/>
        </p:nvSpPr>
        <p:spPr>
          <a:xfrm>
            <a:off x="469201" y="1797034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High Level Network Architecture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9B85AB-5242-449D-ABC9-AB8A7E64E8C6}"/>
              </a:ext>
            </a:extLst>
          </p:cNvPr>
          <p:cNvSpPr/>
          <p:nvPr/>
        </p:nvSpPr>
        <p:spPr>
          <a:xfrm>
            <a:off x="7413401" y="2384664"/>
            <a:ext cx="1944000" cy="756000"/>
          </a:xfrm>
          <a:prstGeom prst="roundRect">
            <a:avLst>
              <a:gd name="adj" fmla="val 10598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Field Maintenance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143458-9017-4A77-8CCE-2316A9E7FBD4}"/>
              </a:ext>
            </a:extLst>
          </p:cNvPr>
          <p:cNvSpPr/>
          <p:nvPr/>
        </p:nvSpPr>
        <p:spPr>
          <a:xfrm>
            <a:off x="5098668" y="2384664"/>
            <a:ext cx="1944000" cy="756000"/>
          </a:xfrm>
          <a:prstGeom prst="roundRect">
            <a:avLst>
              <a:gd name="adj" fmla="val 1105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Operations &amp; Maintenance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12DE2F-7F1C-4E7E-82C7-446662E7DC8B}"/>
              </a:ext>
            </a:extLst>
          </p:cNvPr>
          <p:cNvSpPr/>
          <p:nvPr/>
        </p:nvSpPr>
        <p:spPr>
          <a:xfrm>
            <a:off x="9728132" y="2384664"/>
            <a:ext cx="1944000" cy="756000"/>
          </a:xfrm>
          <a:prstGeom prst="roundRect">
            <a:avLst>
              <a:gd name="adj" fmla="val 915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Post-Launch Engineering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7336D9-7F07-4D2E-BB3B-F925704F392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13202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B30FEA-57C9-49CD-9673-DF0FCCA3D7B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27935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6D372-D86E-44FC-9D14-4CCDC030E11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042668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5F675-CB94-43D2-B67C-95DEABE11A0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9357401" y="2762664"/>
            <a:ext cx="370731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F4D63E2-0BDF-467C-8FAA-03EDB06AF900}"/>
              </a:ext>
            </a:extLst>
          </p:cNvPr>
          <p:cNvSpPr/>
          <p:nvPr/>
        </p:nvSpPr>
        <p:spPr>
          <a:xfrm>
            <a:off x="2069425" y="3915436"/>
            <a:ext cx="7456715" cy="2335239"/>
          </a:xfrm>
          <a:prstGeom prst="roundRect">
            <a:avLst>
              <a:gd name="adj" fmla="val 5529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Network Design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9211A6-CA6F-4D3E-8B0C-B9DE8263DA62}"/>
              </a:ext>
            </a:extLst>
          </p:cNvPr>
          <p:cNvSpPr/>
          <p:nvPr/>
        </p:nvSpPr>
        <p:spPr>
          <a:xfrm>
            <a:off x="2361469" y="4307163"/>
            <a:ext cx="2405329" cy="43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RAN HLD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31FE7C-D46E-4C29-9851-6C4F273FC40E}"/>
              </a:ext>
            </a:extLst>
          </p:cNvPr>
          <p:cNvSpPr/>
          <p:nvPr/>
        </p:nvSpPr>
        <p:spPr>
          <a:xfrm>
            <a:off x="5084126" y="4307163"/>
            <a:ext cx="2405328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RAN LLD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A07425-D518-49BE-A971-9B4AD0EAFE91}"/>
              </a:ext>
            </a:extLst>
          </p:cNvPr>
          <p:cNvSpPr/>
          <p:nvPr/>
        </p:nvSpPr>
        <p:spPr>
          <a:xfrm>
            <a:off x="2405217" y="4978701"/>
            <a:ext cx="2322717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TX Network HLD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32FA28-34BE-4325-B74E-BAAFFCFB6744}"/>
              </a:ext>
            </a:extLst>
          </p:cNvPr>
          <p:cNvSpPr/>
          <p:nvPr/>
        </p:nvSpPr>
        <p:spPr>
          <a:xfrm>
            <a:off x="5084125" y="4978701"/>
            <a:ext cx="2329275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TX Network LLD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5A36A-2BC8-4AF3-A80C-31CBA952BE4F}"/>
              </a:ext>
            </a:extLst>
          </p:cNvPr>
          <p:cNvSpPr/>
          <p:nvPr/>
        </p:nvSpPr>
        <p:spPr>
          <a:xfrm>
            <a:off x="2361469" y="5650240"/>
            <a:ext cx="2405329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Mobile Core HLD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A9021C1-3034-42C9-9159-119BCC20B44D}"/>
              </a:ext>
            </a:extLst>
          </p:cNvPr>
          <p:cNvSpPr/>
          <p:nvPr/>
        </p:nvSpPr>
        <p:spPr>
          <a:xfrm>
            <a:off x="5084125" y="5650240"/>
            <a:ext cx="1044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Mobile Core LLD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6CF0190-F61C-4338-9A10-E6254ADD3984}"/>
              </a:ext>
            </a:extLst>
          </p:cNvPr>
          <p:cNvSpPr/>
          <p:nvPr/>
        </p:nvSpPr>
        <p:spPr>
          <a:xfrm>
            <a:off x="6445453" y="5650240"/>
            <a:ext cx="1044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NFVI </a:t>
            </a: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Dimensioning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F401F1-E219-4D79-9C49-B36DCA73CC93}"/>
              </a:ext>
            </a:extLst>
          </p:cNvPr>
          <p:cNvSpPr/>
          <p:nvPr/>
        </p:nvSpPr>
        <p:spPr>
          <a:xfrm>
            <a:off x="7806782" y="4978701"/>
            <a:ext cx="1440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Civil &amp; Power Design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FE6068-43D1-4B98-B391-F741CC593A3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4766798" y="4523163"/>
            <a:ext cx="317328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051519-19A0-4B52-8DF9-8F96A5F5BF2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727934" y="5194701"/>
            <a:ext cx="356191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72BB13-8277-4258-A55E-7C716831C218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7413400" y="5194701"/>
            <a:ext cx="39338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AEE286-484B-4FD3-B42E-46C15BB88A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766798" y="5866240"/>
            <a:ext cx="317327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CAD410-52A7-438D-AFC6-C146E623A304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128125" y="5866240"/>
            <a:ext cx="317328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001784-7F65-407E-9E5C-84512685C48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489453" y="5194701"/>
            <a:ext cx="317329" cy="67153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1E4591-5B01-4B73-9945-AFC5735EC19B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7489454" y="4523163"/>
            <a:ext cx="317328" cy="671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2B27AA-5BA0-47EF-B3E0-E17A911B401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66576" y="4739163"/>
            <a:ext cx="0" cy="239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031FC9-9916-4117-A47B-86AF7329F13E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V="1">
            <a:off x="3564134" y="5410701"/>
            <a:ext cx="2442" cy="23953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E7F87D-6DFF-460D-9B95-0D7FC3BF1F9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246782" y="5194701"/>
            <a:ext cx="54000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C3C5BB6-CB12-4A57-98F1-31B474996A37}"/>
              </a:ext>
            </a:extLst>
          </p:cNvPr>
          <p:cNvSpPr txBox="1"/>
          <p:nvPr/>
        </p:nvSpPr>
        <p:spPr>
          <a:xfrm>
            <a:off x="9752765" y="5056201"/>
            <a:ext cx="1198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to Deployment</a:t>
            </a:r>
          </a:p>
        </p:txBody>
      </p:sp>
      <p:sp>
        <p:nvSpPr>
          <p:cNvPr id="37" name="Callout: Right Arrow 36">
            <a:extLst>
              <a:ext uri="{FF2B5EF4-FFF2-40B4-BE49-F238E27FC236}">
                <a16:creationId xmlns:a16="http://schemas.microsoft.com/office/drawing/2014/main" id="{9ABF2D41-F955-4899-BFA0-D4AA0D75BA65}"/>
              </a:ext>
            </a:extLst>
          </p:cNvPr>
          <p:cNvSpPr/>
          <p:nvPr/>
        </p:nvSpPr>
        <p:spPr>
          <a:xfrm>
            <a:off x="304433" y="3930555"/>
            <a:ext cx="1719358" cy="2320119"/>
          </a:xfrm>
          <a:prstGeom prst="rightArrowCallout">
            <a:avLst>
              <a:gd name="adj1" fmla="val 23412"/>
              <a:gd name="adj2" fmla="val 18650"/>
              <a:gd name="adj3" fmla="val 17003"/>
              <a:gd name="adj4" fmla="val 74750"/>
            </a:avLst>
          </a:prstGeom>
          <a:noFill/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Strategy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Business Rules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Service Requirements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Engineering Specifications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Approved Equipment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Site Survey data</a:t>
            </a:r>
          </a:p>
        </p:txBody>
      </p:sp>
    </p:spTree>
    <p:extLst>
      <p:ext uri="{BB962C8B-B14F-4D97-AF65-F5344CB8AC3E}">
        <p14:creationId xmlns:p14="http://schemas.microsoft.com/office/powerpoint/2010/main" val="122860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sp>
        <p:nvSpPr>
          <p:cNvPr id="39" name="Rectangle 114">
            <a:extLst>
              <a:ext uri="{FF2B5EF4-FFF2-40B4-BE49-F238E27FC236}">
                <a16:creationId xmlns:a16="http://schemas.microsoft.com/office/drawing/2014/main" id="{0A10404E-3E24-48B2-93EF-B48EF9BCF40E}"/>
              </a:ext>
            </a:extLst>
          </p:cNvPr>
          <p:cNvSpPr/>
          <p:nvPr/>
        </p:nvSpPr>
        <p:spPr>
          <a:xfrm>
            <a:off x="9039349" y="798626"/>
            <a:ext cx="2798678" cy="54829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 i="1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6861BD-6B25-40DB-A1F2-93F6D7A91268}"/>
              </a:ext>
            </a:extLst>
          </p:cNvPr>
          <p:cNvSpPr/>
          <p:nvPr/>
        </p:nvSpPr>
        <p:spPr>
          <a:xfrm>
            <a:off x="504648" y="6393421"/>
            <a:ext cx="1653105" cy="3532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799">
                <a:solidFill>
                  <a:prstClr val="white"/>
                </a:solidFill>
                <a:latin typeface="Segoe UI"/>
              </a:rPr>
              <a:t>Input</a:t>
            </a:r>
            <a:endParaRPr lang="en-US" sz="1799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062AF-D348-492A-8C93-456086CA57FF}"/>
              </a:ext>
            </a:extLst>
          </p:cNvPr>
          <p:cNvSpPr/>
          <p:nvPr/>
        </p:nvSpPr>
        <p:spPr>
          <a:xfrm>
            <a:off x="2329984" y="6386467"/>
            <a:ext cx="1653105" cy="35323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799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AC856C63-39FB-4324-AEAF-EC08BBFC5944}"/>
              </a:ext>
            </a:extLst>
          </p:cNvPr>
          <p:cNvSpPr/>
          <p:nvPr/>
        </p:nvSpPr>
        <p:spPr>
          <a:xfrm>
            <a:off x="2336254" y="-23112"/>
            <a:ext cx="2836990" cy="710046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600" dirty="0">
                <a:solidFill>
                  <a:prstClr val="white"/>
                </a:solidFill>
                <a:latin typeface="Segoe UI"/>
              </a:rPr>
              <a:t>Network Requirements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85BC4239-145C-4E4D-9B2B-EF8CC44FB6B9}"/>
              </a:ext>
            </a:extLst>
          </p:cNvPr>
          <p:cNvSpPr/>
          <p:nvPr/>
        </p:nvSpPr>
        <p:spPr>
          <a:xfrm>
            <a:off x="5495329" y="-23112"/>
            <a:ext cx="3183621" cy="710046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1" tIns="45708" rIns="71981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/>
            <a:r>
              <a:rPr lang="en-US" sz="1600" dirty="0">
                <a:solidFill>
                  <a:prstClr val="white"/>
                </a:solidFill>
                <a:latin typeface="Segoe UI"/>
              </a:rPr>
              <a:t>Initial Radio Network Design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6D34637F-512E-4430-8737-99E68CFAA133}"/>
              </a:ext>
            </a:extLst>
          </p:cNvPr>
          <p:cNvSpPr/>
          <p:nvPr/>
        </p:nvSpPr>
        <p:spPr>
          <a:xfrm>
            <a:off x="9001036" y="-22256"/>
            <a:ext cx="2798678" cy="710046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1" tIns="45708" rIns="71981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26"/>
            <a:r>
              <a:rPr lang="en-US" sz="1600" dirty="0">
                <a:solidFill>
                  <a:prstClr val="white"/>
                </a:solidFill>
                <a:latin typeface="Segoe UI"/>
              </a:rPr>
              <a:t>Radio Network Design Report </a:t>
            </a:r>
          </a:p>
        </p:txBody>
      </p:sp>
      <p:sp>
        <p:nvSpPr>
          <p:cNvPr id="45" name="Rectangle 114">
            <a:extLst>
              <a:ext uri="{FF2B5EF4-FFF2-40B4-BE49-F238E27FC236}">
                <a16:creationId xmlns:a16="http://schemas.microsoft.com/office/drawing/2014/main" id="{340A5C4C-0EDB-4C4A-BACE-3103FC8938A0}"/>
              </a:ext>
            </a:extLst>
          </p:cNvPr>
          <p:cNvSpPr/>
          <p:nvPr/>
        </p:nvSpPr>
        <p:spPr>
          <a:xfrm>
            <a:off x="2336254" y="795187"/>
            <a:ext cx="2798678" cy="54829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 i="1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46" name="Rectangle 114">
            <a:extLst>
              <a:ext uri="{FF2B5EF4-FFF2-40B4-BE49-F238E27FC236}">
                <a16:creationId xmlns:a16="http://schemas.microsoft.com/office/drawing/2014/main" id="{ABEB869B-AB14-49D3-AD66-14FAEB149C46}"/>
              </a:ext>
            </a:extLst>
          </p:cNvPr>
          <p:cNvSpPr/>
          <p:nvPr/>
        </p:nvSpPr>
        <p:spPr>
          <a:xfrm>
            <a:off x="5495330" y="793684"/>
            <a:ext cx="3183621" cy="54845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 i="1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47" name="Rectangle: Rounded Corners 7">
            <a:extLst>
              <a:ext uri="{FF2B5EF4-FFF2-40B4-BE49-F238E27FC236}">
                <a16:creationId xmlns:a16="http://schemas.microsoft.com/office/drawing/2014/main" id="{F6D066B6-8C1D-48FF-8240-513EB7FF8C69}"/>
              </a:ext>
            </a:extLst>
          </p:cNvPr>
          <p:cNvSpPr/>
          <p:nvPr/>
        </p:nvSpPr>
        <p:spPr>
          <a:xfrm>
            <a:off x="5643218" y="2532892"/>
            <a:ext cx="2858704" cy="3625297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Radio Configuration Definition</a:t>
            </a: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E438F9-07B9-4E61-BBC5-CE2777DE2839}"/>
              </a:ext>
            </a:extLst>
          </p:cNvPr>
          <p:cNvSpPr/>
          <p:nvPr/>
        </p:nvSpPr>
        <p:spPr>
          <a:xfrm>
            <a:off x="9399747" y="2486654"/>
            <a:ext cx="2207823" cy="814561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4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RAN HLD Report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308072-60D9-4B4C-BECE-B3C0EAD85F68}"/>
              </a:ext>
            </a:extLst>
          </p:cNvPr>
          <p:cNvSpPr/>
          <p:nvPr/>
        </p:nvSpPr>
        <p:spPr>
          <a:xfrm>
            <a:off x="9399747" y="4137663"/>
            <a:ext cx="2207823" cy="741318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4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RF Equipment </a:t>
            </a:r>
            <a:r>
              <a:rPr lang="en-US" sz="1400" dirty="0" err="1">
                <a:solidFill>
                  <a:srgbClr val="00AEEF">
                    <a:lumMod val="50000"/>
                  </a:srgbClr>
                </a:solidFill>
                <a:latin typeface="Segoe UI"/>
              </a:rPr>
              <a:t>BoQ</a:t>
            </a:r>
            <a:endParaRPr lang="en-US" sz="14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</p:txBody>
      </p:sp>
      <p:sp>
        <p:nvSpPr>
          <p:cNvPr id="50" name="Rectangle: Rounded Corners 7">
            <a:extLst>
              <a:ext uri="{FF2B5EF4-FFF2-40B4-BE49-F238E27FC236}">
                <a16:creationId xmlns:a16="http://schemas.microsoft.com/office/drawing/2014/main" id="{C5524048-DD93-4312-B974-A7B70ECD783C}"/>
              </a:ext>
            </a:extLst>
          </p:cNvPr>
          <p:cNvSpPr/>
          <p:nvPr/>
        </p:nvSpPr>
        <p:spPr>
          <a:xfrm>
            <a:off x="2613491" y="1757016"/>
            <a:ext cx="2284240" cy="64328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Coverage objectives definition</a:t>
            </a:r>
          </a:p>
        </p:txBody>
      </p:sp>
      <p:sp>
        <p:nvSpPr>
          <p:cNvPr id="51" name="Rectangle: Rounded Corners 7">
            <a:extLst>
              <a:ext uri="{FF2B5EF4-FFF2-40B4-BE49-F238E27FC236}">
                <a16:creationId xmlns:a16="http://schemas.microsoft.com/office/drawing/2014/main" id="{11752431-B99C-46BC-A8D2-7FC4FB5988EF}"/>
              </a:ext>
            </a:extLst>
          </p:cNvPr>
          <p:cNvSpPr/>
          <p:nvPr/>
        </p:nvSpPr>
        <p:spPr>
          <a:xfrm>
            <a:off x="2613491" y="2687218"/>
            <a:ext cx="2284240" cy="648146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Capacity Demand Forecast</a:t>
            </a:r>
          </a:p>
        </p:txBody>
      </p:sp>
      <p:sp>
        <p:nvSpPr>
          <p:cNvPr id="52" name="Rectangle: Rounded Corners 7">
            <a:extLst>
              <a:ext uri="{FF2B5EF4-FFF2-40B4-BE49-F238E27FC236}">
                <a16:creationId xmlns:a16="http://schemas.microsoft.com/office/drawing/2014/main" id="{E00E0D90-69FC-4E1A-BD2F-8C455B5247F9}"/>
              </a:ext>
            </a:extLst>
          </p:cNvPr>
          <p:cNvSpPr/>
          <p:nvPr/>
        </p:nvSpPr>
        <p:spPr>
          <a:xfrm>
            <a:off x="2613491" y="4786328"/>
            <a:ext cx="2284240" cy="643284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Service level requirements</a:t>
            </a:r>
          </a:p>
        </p:txBody>
      </p:sp>
      <p:sp>
        <p:nvSpPr>
          <p:cNvPr id="53" name="Callout: Right Arrow 52">
            <a:extLst>
              <a:ext uri="{FF2B5EF4-FFF2-40B4-BE49-F238E27FC236}">
                <a16:creationId xmlns:a16="http://schemas.microsoft.com/office/drawing/2014/main" id="{1C581556-96CF-4E7B-8F65-1A9543A17929}"/>
              </a:ext>
            </a:extLst>
          </p:cNvPr>
          <p:cNvSpPr/>
          <p:nvPr/>
        </p:nvSpPr>
        <p:spPr>
          <a:xfrm>
            <a:off x="215005" y="792865"/>
            <a:ext cx="2050034" cy="5482903"/>
          </a:xfrm>
          <a:prstGeom prst="rightArrowCallout">
            <a:avLst>
              <a:gd name="adj1" fmla="val 25000"/>
              <a:gd name="adj2" fmla="val 25000"/>
              <a:gd name="adj3" fmla="val 17003"/>
              <a:gd name="adj4" fmla="val 7475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prstClr val="white"/>
                </a:solidFill>
                <a:latin typeface="Segoe UI"/>
              </a:rPr>
              <a:t>Network </a:t>
            </a:r>
            <a:r>
              <a:rPr lang="en-US" sz="1200" dirty="0">
                <a:solidFill>
                  <a:prstClr val="white"/>
                </a:solidFill>
                <a:latin typeface="Segoe UI"/>
              </a:rPr>
              <a:t>Architecture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s-MX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Operator’s</a:t>
            </a:r>
            <a:r>
              <a:rPr lang="es-MX" sz="1200" dirty="0">
                <a:solidFill>
                  <a:prstClr val="white"/>
                </a:solidFill>
                <a:latin typeface="Segoe UI"/>
              </a:rPr>
              <a:t> Network </a:t>
            </a:r>
            <a:r>
              <a:rPr lang="en-US" sz="1200" dirty="0">
                <a:solidFill>
                  <a:prstClr val="white"/>
                </a:solidFill>
                <a:latin typeface="Segoe UI"/>
              </a:rPr>
              <a:t>Database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Site Survey Reports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s-MX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prstClr val="white"/>
                </a:solidFill>
                <a:latin typeface="Segoe UI"/>
              </a:rPr>
              <a:t>RF </a:t>
            </a:r>
            <a:r>
              <a:rPr lang="en-US" sz="1200" dirty="0">
                <a:solidFill>
                  <a:prstClr val="white"/>
                </a:solidFill>
                <a:latin typeface="Segoe UI"/>
              </a:rPr>
              <a:t>Equipment</a:t>
            </a:r>
            <a:r>
              <a:rPr lang="es-MX" sz="1200" dirty="0">
                <a:solidFill>
                  <a:prstClr val="white"/>
                </a:solidFill>
                <a:latin typeface="Segoe UI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Segoe UI"/>
              </a:rPr>
              <a:t>selected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Geodemographic data layers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Quality objectives</a:t>
            </a: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white"/>
              </a:solidFill>
              <a:latin typeface="Segoe UI"/>
            </a:endParaRPr>
          </a:p>
          <a:p>
            <a:pPr marL="171399" indent="-171399" defTabSz="91412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Traffic profiles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BF7CE7-E067-46E7-8904-01CEDFAA35AA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5134932" y="3535934"/>
            <a:ext cx="360398" cy="7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485287-2F93-4FBC-BFBD-B46A01F3E75E}"/>
              </a:ext>
            </a:extLst>
          </p:cNvPr>
          <p:cNvCxnSpPr>
            <a:cxnSpLocks/>
            <a:stCxn id="46" idx="3"/>
            <a:endCxn id="39" idx="1"/>
          </p:cNvCxnSpPr>
          <p:nvPr/>
        </p:nvCxnSpPr>
        <p:spPr>
          <a:xfrm>
            <a:off x="8678951" y="3535934"/>
            <a:ext cx="360398" cy="4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763A8E-CCE6-4E45-812C-A4ADCCC76A5F}"/>
              </a:ext>
            </a:extLst>
          </p:cNvPr>
          <p:cNvSpPr/>
          <p:nvPr/>
        </p:nvSpPr>
        <p:spPr>
          <a:xfrm>
            <a:off x="4155321" y="6381328"/>
            <a:ext cx="1653105" cy="35323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dirty="0">
                <a:solidFill>
                  <a:srgbClr val="00AEEF">
                    <a:lumMod val="50000"/>
                  </a:srgbClr>
                </a:solidFill>
              </a:rPr>
              <a:t>Subprocess</a:t>
            </a:r>
            <a:endParaRPr lang="en-US" sz="1100" dirty="0">
              <a:solidFill>
                <a:srgbClr val="00AEEF">
                  <a:lumMod val="50000"/>
                </a:srgb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D63E84-4CBD-440F-BBB8-749858058319}"/>
              </a:ext>
            </a:extLst>
          </p:cNvPr>
          <p:cNvSpPr/>
          <p:nvPr/>
        </p:nvSpPr>
        <p:spPr>
          <a:xfrm>
            <a:off x="5980658" y="6386467"/>
            <a:ext cx="1653105" cy="353234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Output</a:t>
            </a:r>
          </a:p>
        </p:txBody>
      </p:sp>
      <p:sp>
        <p:nvSpPr>
          <p:cNvPr id="58" name="Arrow: Curved Left 57">
            <a:extLst>
              <a:ext uri="{FF2B5EF4-FFF2-40B4-BE49-F238E27FC236}">
                <a16:creationId xmlns:a16="http://schemas.microsoft.com/office/drawing/2014/main" id="{14764198-CA86-4BFA-BDF8-9CC58BCCA5CE}"/>
              </a:ext>
            </a:extLst>
          </p:cNvPr>
          <p:cNvSpPr/>
          <p:nvPr/>
        </p:nvSpPr>
        <p:spPr>
          <a:xfrm rot="10800000">
            <a:off x="5560225" y="4638260"/>
            <a:ext cx="352080" cy="12114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s-MX" sz="1799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31EB95-1601-437D-809F-FC52E1AEF087}"/>
              </a:ext>
            </a:extLst>
          </p:cNvPr>
          <p:cNvSpPr/>
          <p:nvPr/>
        </p:nvSpPr>
        <p:spPr>
          <a:xfrm>
            <a:off x="5946025" y="3363402"/>
            <a:ext cx="2337229" cy="2681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Link Budget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51B3F-9844-42A9-B18E-DD9E0F9A803E}"/>
              </a:ext>
            </a:extLst>
          </p:cNvPr>
          <p:cNvSpPr/>
          <p:nvPr/>
        </p:nvSpPr>
        <p:spPr>
          <a:xfrm>
            <a:off x="5946025" y="3726125"/>
            <a:ext cx="2337229" cy="282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Capacity Planning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D0BCFF5-6D27-4EE9-98C7-E8D81F5513B2}"/>
              </a:ext>
            </a:extLst>
          </p:cNvPr>
          <p:cNvSpPr/>
          <p:nvPr/>
        </p:nvSpPr>
        <p:spPr>
          <a:xfrm>
            <a:off x="5946025" y="2917951"/>
            <a:ext cx="2337228" cy="34611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Radio Planning Tool Selection and Configuration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BFD008-D68D-4AB5-B773-F8E4B6B18575}"/>
              </a:ext>
            </a:extLst>
          </p:cNvPr>
          <p:cNvSpPr/>
          <p:nvPr/>
        </p:nvSpPr>
        <p:spPr>
          <a:xfrm>
            <a:off x="5946025" y="4520520"/>
            <a:ext cx="2337228" cy="340726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Nominal Site Location estimation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D78297-4D10-4CFA-AE28-6250522723FB}"/>
              </a:ext>
            </a:extLst>
          </p:cNvPr>
          <p:cNvSpPr/>
          <p:nvPr/>
        </p:nvSpPr>
        <p:spPr>
          <a:xfrm>
            <a:off x="5946025" y="5024747"/>
            <a:ext cx="2337229" cy="2681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RF Site Configuration definition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79AB7C-410C-44BC-A3F4-73C7C5AE00E3}"/>
              </a:ext>
            </a:extLst>
          </p:cNvPr>
          <p:cNvSpPr/>
          <p:nvPr/>
        </p:nvSpPr>
        <p:spPr>
          <a:xfrm>
            <a:off x="5946025" y="5367498"/>
            <a:ext cx="2337229" cy="282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Coverage plots generation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75A771-5D8A-43D2-ABA7-4B6A6A4A8A4C}"/>
              </a:ext>
            </a:extLst>
          </p:cNvPr>
          <p:cNvSpPr/>
          <p:nvPr/>
        </p:nvSpPr>
        <p:spPr>
          <a:xfrm>
            <a:off x="5946025" y="5796194"/>
            <a:ext cx="2337229" cy="2681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Site Location Validation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EE4E921-6375-46D7-B4CF-1B6DDB0BEE9D}"/>
              </a:ext>
            </a:extLst>
          </p:cNvPr>
          <p:cNvSpPr/>
          <p:nvPr/>
        </p:nvSpPr>
        <p:spPr>
          <a:xfrm>
            <a:off x="5946025" y="4107244"/>
            <a:ext cx="2337229" cy="282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Model Site Catalogue Generation</a:t>
            </a:r>
          </a:p>
        </p:txBody>
      </p:sp>
      <p:sp>
        <p:nvSpPr>
          <p:cNvPr id="67" name="Rectangle: Rounded Corners 7">
            <a:extLst>
              <a:ext uri="{FF2B5EF4-FFF2-40B4-BE49-F238E27FC236}">
                <a16:creationId xmlns:a16="http://schemas.microsoft.com/office/drawing/2014/main" id="{703C1F0F-D072-40D3-A6BB-408C828AC116}"/>
              </a:ext>
            </a:extLst>
          </p:cNvPr>
          <p:cNvSpPr/>
          <p:nvPr/>
        </p:nvSpPr>
        <p:spPr>
          <a:xfrm>
            <a:off x="2612629" y="3694676"/>
            <a:ext cx="2284240" cy="64328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Infrastructure and Equipment Requirements</a:t>
            </a:r>
          </a:p>
        </p:txBody>
      </p:sp>
      <p:sp>
        <p:nvSpPr>
          <p:cNvPr id="68" name="Rectángulo 5">
            <a:extLst>
              <a:ext uri="{FF2B5EF4-FFF2-40B4-BE49-F238E27FC236}">
                <a16:creationId xmlns:a16="http://schemas.microsoft.com/office/drawing/2014/main" id="{730B17C1-F2CF-4095-89E2-5475213FEE0E}"/>
              </a:ext>
            </a:extLst>
          </p:cNvPr>
          <p:cNvSpPr/>
          <p:nvPr/>
        </p:nvSpPr>
        <p:spPr>
          <a:xfrm>
            <a:off x="2563998" y="3575818"/>
            <a:ext cx="2423046" cy="906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s-MX" sz="1000" b="1" dirty="0">
              <a:solidFill>
                <a:srgbClr val="FF0000"/>
              </a:solidFill>
            </a:endParaRPr>
          </a:p>
        </p:txBody>
      </p:sp>
      <p:sp>
        <p:nvSpPr>
          <p:cNvPr id="69" name="Rectángulo 5">
            <a:extLst>
              <a:ext uri="{FF2B5EF4-FFF2-40B4-BE49-F238E27FC236}">
                <a16:creationId xmlns:a16="http://schemas.microsoft.com/office/drawing/2014/main" id="{DD390C43-3BD5-495F-8CE1-1C56393FB92E}"/>
              </a:ext>
            </a:extLst>
          </p:cNvPr>
          <p:cNvSpPr/>
          <p:nvPr/>
        </p:nvSpPr>
        <p:spPr>
          <a:xfrm>
            <a:off x="9807195" y="6393421"/>
            <a:ext cx="1653105" cy="3532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Overlay Only </a:t>
            </a:r>
          </a:p>
        </p:txBody>
      </p:sp>
      <p:sp>
        <p:nvSpPr>
          <p:cNvPr id="70" name="Rectangle: Rounded Corners 7">
            <a:extLst>
              <a:ext uri="{FF2B5EF4-FFF2-40B4-BE49-F238E27FC236}">
                <a16:creationId xmlns:a16="http://schemas.microsoft.com/office/drawing/2014/main" id="{ACB38F18-4E5A-43DD-958A-17C7407D8207}"/>
              </a:ext>
            </a:extLst>
          </p:cNvPr>
          <p:cNvSpPr/>
          <p:nvPr/>
        </p:nvSpPr>
        <p:spPr>
          <a:xfrm>
            <a:off x="5643218" y="1062497"/>
            <a:ext cx="2858704" cy="1229571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Prework and Data Collection</a:t>
            </a: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algn="ctr" defTabSz="914126"/>
            <a:endParaRPr lang="en-US" sz="12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1EE08E-5303-4AB4-8CFB-8E7BB629D338}"/>
              </a:ext>
            </a:extLst>
          </p:cNvPr>
          <p:cNvSpPr/>
          <p:nvPr/>
        </p:nvSpPr>
        <p:spPr>
          <a:xfrm>
            <a:off x="5950472" y="1317222"/>
            <a:ext cx="2337228" cy="233381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Current Network audit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AEF9A3-5239-47F9-BFDD-5A814BB3C252}"/>
              </a:ext>
            </a:extLst>
          </p:cNvPr>
          <p:cNvSpPr/>
          <p:nvPr/>
        </p:nvSpPr>
        <p:spPr>
          <a:xfrm>
            <a:off x="5950472" y="1645868"/>
            <a:ext cx="2337229" cy="233381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Site Survey Analysis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70456F3-6BE6-42C8-9012-D1FD1F1AD26F}"/>
              </a:ext>
            </a:extLst>
          </p:cNvPr>
          <p:cNvSpPr/>
          <p:nvPr/>
        </p:nvSpPr>
        <p:spPr>
          <a:xfrm>
            <a:off x="5950472" y="1969278"/>
            <a:ext cx="2337229" cy="23338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defTabSz="914126"/>
            <a:r>
              <a:rPr lang="en-US" sz="1100" dirty="0">
                <a:solidFill>
                  <a:srgbClr val="00AEEF">
                    <a:lumMod val="50000"/>
                  </a:srgbClr>
                </a:solidFill>
              </a:rPr>
              <a:t>Master Database Creation</a:t>
            </a:r>
          </a:p>
        </p:txBody>
      </p:sp>
      <p:sp>
        <p:nvSpPr>
          <p:cNvPr id="74" name="Rectángulo 5">
            <a:extLst>
              <a:ext uri="{FF2B5EF4-FFF2-40B4-BE49-F238E27FC236}">
                <a16:creationId xmlns:a16="http://schemas.microsoft.com/office/drawing/2014/main" id="{20B4CB96-D12E-4CE8-98C5-CDB531CA78BD}"/>
              </a:ext>
            </a:extLst>
          </p:cNvPr>
          <p:cNvSpPr/>
          <p:nvPr/>
        </p:nvSpPr>
        <p:spPr>
          <a:xfrm>
            <a:off x="5588481" y="985332"/>
            <a:ext cx="3003698" cy="13750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s-MX" sz="1000" b="1" dirty="0">
              <a:solidFill>
                <a:srgbClr val="FF0000"/>
              </a:solidFill>
            </a:endParaRPr>
          </a:p>
        </p:txBody>
      </p:sp>
      <p:sp>
        <p:nvSpPr>
          <p:cNvPr id="75" name="Rectángulo 5">
            <a:extLst>
              <a:ext uri="{FF2B5EF4-FFF2-40B4-BE49-F238E27FC236}">
                <a16:creationId xmlns:a16="http://schemas.microsoft.com/office/drawing/2014/main" id="{4ED3DFD3-17DA-407C-A7B8-6F8BA6F2DBCD}"/>
              </a:ext>
            </a:extLst>
          </p:cNvPr>
          <p:cNvSpPr/>
          <p:nvPr/>
        </p:nvSpPr>
        <p:spPr>
          <a:xfrm>
            <a:off x="143790" y="2292068"/>
            <a:ext cx="1668968" cy="1283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Rectángulo 5">
            <a:extLst>
              <a:ext uri="{FF2B5EF4-FFF2-40B4-BE49-F238E27FC236}">
                <a16:creationId xmlns:a16="http://schemas.microsoft.com/office/drawing/2014/main" id="{8FA82448-75AC-4014-9533-F56970BF9BA4}"/>
              </a:ext>
            </a:extLst>
          </p:cNvPr>
          <p:cNvSpPr/>
          <p:nvPr/>
        </p:nvSpPr>
        <p:spPr>
          <a:xfrm>
            <a:off x="7809626" y="6382279"/>
            <a:ext cx="1821706" cy="3522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Greenfield Only </a:t>
            </a:r>
          </a:p>
        </p:txBody>
      </p:sp>
      <p:sp>
        <p:nvSpPr>
          <p:cNvPr id="77" name="Rectángulo 5">
            <a:extLst>
              <a:ext uri="{FF2B5EF4-FFF2-40B4-BE49-F238E27FC236}">
                <a16:creationId xmlns:a16="http://schemas.microsoft.com/office/drawing/2014/main" id="{C0EE2164-F930-4756-9C87-E4C5B9C4BEA0}"/>
              </a:ext>
            </a:extLst>
          </p:cNvPr>
          <p:cNvSpPr/>
          <p:nvPr/>
        </p:nvSpPr>
        <p:spPr>
          <a:xfrm>
            <a:off x="5808425" y="4445640"/>
            <a:ext cx="2556797" cy="5139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A0FE0-1659-4E93-AF08-69DECCA9A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74" t="13963" r="8417" b="12947"/>
          <a:stretch/>
        </p:blipFill>
        <p:spPr>
          <a:xfrm>
            <a:off x="4263656" y="1541721"/>
            <a:ext cx="4369981" cy="3827721"/>
          </a:xfrm>
          <a:prstGeom prst="rect">
            <a:avLst/>
          </a:prstGeom>
        </p:spPr>
      </p:pic>
      <p:sp>
        <p:nvSpPr>
          <p:cNvPr id="5" name="Partial Circle 4">
            <a:extLst>
              <a:ext uri="{FF2B5EF4-FFF2-40B4-BE49-F238E27FC236}">
                <a16:creationId xmlns:a16="http://schemas.microsoft.com/office/drawing/2014/main" id="{49FDAB84-C4C9-4A61-AC13-496D95F2C98A}"/>
              </a:ext>
            </a:extLst>
          </p:cNvPr>
          <p:cNvSpPr/>
          <p:nvPr/>
        </p:nvSpPr>
        <p:spPr>
          <a:xfrm rot="12093758">
            <a:off x="4405214" y="977139"/>
            <a:ext cx="2933871" cy="3286626"/>
          </a:xfrm>
          <a:prstGeom prst="pie">
            <a:avLst>
              <a:gd name="adj1" fmla="val 9478503"/>
              <a:gd name="adj2" fmla="val 16441749"/>
            </a:avLst>
          </a:prstGeom>
          <a:solidFill>
            <a:srgbClr val="00AEEF">
              <a:alpha val="50196"/>
            </a:srgbClr>
          </a:solidFill>
          <a:ln>
            <a:solidFill>
              <a:srgbClr val="007FB0">
                <a:alpha val="5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7610D-BAC4-4836-85A6-A7E5B93AC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12" y="1666629"/>
            <a:ext cx="520137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33F1E52-CD7E-4089-A6D0-8801AC65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742575"/>
            <a:ext cx="11298227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6B739-E570-4D86-A10D-19863401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34" y="2228939"/>
            <a:ext cx="2489917" cy="26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BDFD704E-A08E-4F3D-9A78-1EC6790CB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3" y="1385602"/>
            <a:ext cx="489653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HLD</a:t>
            </a:r>
          </a:p>
        </p:txBody>
      </p:sp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14500DDE-72C3-4C8B-A1D8-48E827EE0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44" y="1342734"/>
            <a:ext cx="4925112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_TWX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Custom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TWX" id="{422D30B0-20B3-4767-B8E1-B7CA70BF2711}" vid="{8A1484B5-A1CD-4449-8FF0-7293A5F02F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Theme_TWX</Template>
  <TotalTime>455</TotalTime>
  <Words>185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Segoe UI</vt:lpstr>
      <vt:lpstr>Theme_TWX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  <vt:lpstr>RAN HLD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Runbook Figures</dc:title>
  <dc:creator>Armando Vargas</dc:creator>
  <cp:lastModifiedBy>Armando Vargas</cp:lastModifiedBy>
  <cp:revision>15</cp:revision>
  <dcterms:created xsi:type="dcterms:W3CDTF">2020-09-02T18:39:22Z</dcterms:created>
  <dcterms:modified xsi:type="dcterms:W3CDTF">2020-09-04T21:48:42Z</dcterms:modified>
</cp:coreProperties>
</file>